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65" r:id="rId2"/>
    <p:sldId id="274" r:id="rId3"/>
    <p:sldId id="258" r:id="rId4"/>
    <p:sldId id="260" r:id="rId5"/>
    <p:sldId id="261" r:id="rId6"/>
    <p:sldId id="262" r:id="rId7"/>
    <p:sldId id="263" r:id="rId8"/>
    <p:sldId id="275" r:id="rId9"/>
    <p:sldId id="264" r:id="rId10"/>
    <p:sldId id="266" r:id="rId11"/>
    <p:sldId id="267" r:id="rId12"/>
    <p:sldId id="268" r:id="rId13"/>
    <p:sldId id="277" r:id="rId14"/>
    <p:sldId id="278" r:id="rId15"/>
    <p:sldId id="270" r:id="rId16"/>
    <p:sldId id="271" r:id="rId17"/>
    <p:sldId id="272" r:id="rId18"/>
    <p:sldId id="273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33FF"/>
    <a:srgbClr val="CCCC00"/>
    <a:srgbClr val="EBEBDF"/>
    <a:srgbClr val="FF9999"/>
    <a:srgbClr val="FF3399"/>
    <a:srgbClr val="66FFFF"/>
    <a:srgbClr val="D07C7A"/>
    <a:srgbClr val="FFCCCC"/>
    <a:srgbClr val="FF99CC"/>
    <a:srgbClr val="6699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7674" autoAdjust="0"/>
  </p:normalViewPr>
  <p:slideViewPr>
    <p:cSldViewPr>
      <p:cViewPr>
        <p:scale>
          <a:sx n="51" d="100"/>
          <a:sy n="51" d="100"/>
        </p:scale>
        <p:origin x="54" y="-17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3/27/2013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3/27/2013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3/27/2013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3/27/2013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0" y="0"/>
            <a:ext cx="9065080" cy="1371600"/>
          </a:xfrm>
          <a:prstGeom prst="rect">
            <a:avLst/>
          </a:prstGeom>
          <a:solidFill>
            <a:srgbClr val="669900"/>
          </a:solidFill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bn-BD" sz="9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NikoshBAN" pitchFamily="2" charset="0"/>
                <a:ea typeface="+mj-ea"/>
                <a:cs typeface="NikoshBAN" pitchFamily="2" charset="0"/>
              </a:rPr>
              <a:t>স্বাগতম</a:t>
            </a:r>
            <a:endParaRPr kumimoji="0" lang="en-US" sz="9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NikoshBAN" pitchFamily="2" charset="0"/>
              <a:ea typeface="+mj-ea"/>
              <a:cs typeface="NikoshBAN" pitchFamily="2" charset="0"/>
            </a:endParaRPr>
          </a:p>
        </p:txBody>
      </p:sp>
      <p:pic>
        <p:nvPicPr>
          <p:cNvPr id="5" name="Picture 4" descr="100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066800" y="1371600"/>
            <a:ext cx="6858000" cy="51435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8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2" dur="2000" fill="hold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3" presetID="8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4" dur="2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8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8" dur="2000" fill="hold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9" presetID="8" presetClass="emph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30" dur="2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 animBg="1"/>
      <p:bldP spid="4" grpId="1" build="allAtOnce" animBg="1"/>
      <p:bldP spid="4" grpId="2" build="allAtOnce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ars in road.jpe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-46132"/>
            <a:ext cx="9144000" cy="690413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lassroom students.jpe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Mosque 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19400" y="228600"/>
            <a:ext cx="3200400" cy="1143000"/>
          </a:xfr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en-US" sz="8000" dirty="0" err="1" smtClean="0">
                <a:latin typeface="NikoshBAN" pitchFamily="2" charset="0"/>
                <a:cs typeface="NikoshBAN" pitchFamily="2" charset="0"/>
              </a:rPr>
              <a:t>সংজ্ঞা</a:t>
            </a:r>
            <a:endParaRPr lang="en-US" sz="8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2667000"/>
            <a:ext cx="6680718" cy="3581401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en-US" sz="6600" dirty="0" err="1" smtClean="0">
                <a:solidFill>
                  <a:srgbClr val="9933FF"/>
                </a:solidFill>
                <a:effectLst>
                  <a:reflection blurRad="6350" stA="55000" endA="300" endPos="45500" dir="5400000" sy="-100000" algn="bl" rotWithShape="0"/>
                </a:effectLst>
                <a:latin typeface="NikoshBAN" pitchFamily="2" charset="0"/>
                <a:cs typeface="NikoshBAN" pitchFamily="2" charset="0"/>
              </a:rPr>
              <a:t>যে</a:t>
            </a:r>
            <a:r>
              <a:rPr lang="en-US" sz="6600" dirty="0" smtClean="0">
                <a:solidFill>
                  <a:srgbClr val="9933FF"/>
                </a:solidFill>
                <a:effectLst>
                  <a:reflection blurRad="6350" stA="55000" endA="300" endPos="45500" dir="5400000" sy="-100000" algn="bl" rotWithShape="0"/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6600" dirty="0" err="1" smtClean="0">
                <a:solidFill>
                  <a:srgbClr val="9933FF"/>
                </a:solidFill>
                <a:effectLst>
                  <a:reflection blurRad="6350" stA="55000" endA="300" endPos="45500" dir="5400000" sy="-100000" algn="bl" rotWithShape="0"/>
                </a:effectLst>
                <a:latin typeface="NikoshBAN" pitchFamily="2" charset="0"/>
                <a:cs typeface="NikoshBAN" pitchFamily="2" charset="0"/>
              </a:rPr>
              <a:t>সকল</a:t>
            </a:r>
            <a:r>
              <a:rPr lang="en-US" sz="6600" dirty="0" smtClean="0">
                <a:solidFill>
                  <a:srgbClr val="9933FF"/>
                </a:solidFill>
                <a:effectLst>
                  <a:reflection blurRad="6350" stA="55000" endA="300" endPos="45500" dir="5400000" sy="-100000" algn="bl" rotWithShape="0"/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6600" dirty="0" err="1" smtClean="0">
                <a:solidFill>
                  <a:srgbClr val="9933FF"/>
                </a:solidFill>
                <a:effectLst>
                  <a:reflection blurRad="6350" stA="55000" endA="300" endPos="45500" dir="5400000" sy="-100000" algn="bl" rotWithShape="0"/>
                </a:effectLst>
                <a:latin typeface="NikoshBAN" pitchFamily="2" charset="0"/>
                <a:cs typeface="NikoshBAN" pitchFamily="2" charset="0"/>
              </a:rPr>
              <a:t>মৌলিক</a:t>
            </a:r>
            <a:r>
              <a:rPr lang="en-US" sz="6600" dirty="0" smtClean="0">
                <a:solidFill>
                  <a:srgbClr val="9933FF"/>
                </a:solidFill>
                <a:effectLst>
                  <a:reflection blurRad="6350" stA="55000" endA="300" endPos="45500" dir="5400000" sy="-100000" algn="bl" rotWithShape="0"/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6600" dirty="0" err="1" smtClean="0">
                <a:solidFill>
                  <a:srgbClr val="9933FF"/>
                </a:solidFill>
                <a:effectLst>
                  <a:reflection blurRad="6350" stA="55000" endA="300" endPos="45500" dir="5400000" sy="-100000" algn="bl" rotWithShape="0"/>
                </a:effectLst>
                <a:latin typeface="NikoshBAN" pitchFamily="2" charset="0"/>
                <a:cs typeface="NikoshBAN" pitchFamily="2" charset="0"/>
              </a:rPr>
              <a:t>উপাদান</a:t>
            </a:r>
            <a:r>
              <a:rPr lang="en-US" sz="6600" dirty="0" smtClean="0">
                <a:solidFill>
                  <a:srgbClr val="9933FF"/>
                </a:solidFill>
                <a:effectLst>
                  <a:reflection blurRad="6350" stA="55000" endA="300" endPos="45500" dir="5400000" sy="-100000" algn="bl" rotWithShape="0"/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6600" dirty="0" err="1" smtClean="0">
                <a:solidFill>
                  <a:srgbClr val="9933FF"/>
                </a:solidFill>
                <a:effectLst>
                  <a:reflection blurRad="6350" stA="55000" endA="300" endPos="45500" dir="5400000" sy="-100000" algn="bl" rotWithShape="0"/>
                </a:effectLst>
                <a:latin typeface="NikoshBAN" pitchFamily="2" charset="0"/>
                <a:cs typeface="NikoshBAN" pitchFamily="2" charset="0"/>
              </a:rPr>
              <a:t>একটি</a:t>
            </a:r>
            <a:r>
              <a:rPr lang="en-US" sz="6600" dirty="0" smtClean="0">
                <a:solidFill>
                  <a:srgbClr val="9933FF"/>
                </a:solidFill>
                <a:effectLst>
                  <a:reflection blurRad="6350" stA="55000" endA="300" endPos="45500" dir="5400000" sy="-100000" algn="bl" rotWithShape="0"/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6600" dirty="0" err="1" smtClean="0">
                <a:solidFill>
                  <a:srgbClr val="9933FF"/>
                </a:solidFill>
                <a:effectLst>
                  <a:reflection blurRad="6350" stA="55000" endA="300" endPos="45500" dir="5400000" sy="-100000" algn="bl" rotWithShape="0"/>
                </a:effectLst>
                <a:latin typeface="NikoshBAN" pitchFamily="2" charset="0"/>
                <a:cs typeface="NikoshBAN" pitchFamily="2" charset="0"/>
              </a:rPr>
              <a:t>দেশের</a:t>
            </a:r>
            <a:r>
              <a:rPr lang="bn-BD" sz="6600" dirty="0" smtClean="0">
                <a:solidFill>
                  <a:srgbClr val="9933FF"/>
                </a:solidFill>
                <a:effectLst>
                  <a:reflection blurRad="6350" stA="55000" endA="300" endPos="45500" dir="5400000" sy="-100000" algn="bl" rotWithShape="0"/>
                </a:effectLst>
                <a:latin typeface="NikoshBAN" pitchFamily="2" charset="0"/>
                <a:cs typeface="NikoshBAN" pitchFamily="2" charset="0"/>
              </a:rPr>
              <a:t> অর্থনৈতিক উন্নয়নে অপরিহার্য তাদের </a:t>
            </a:r>
            <a:r>
              <a:rPr lang="bn-BD" sz="6600" dirty="0" smtClean="0">
                <a:solidFill>
                  <a:srgbClr val="9933FF"/>
                </a:solidFill>
                <a:effectLst>
                  <a:reflection blurRad="6350" stA="55000" endA="300" endPos="45500" dir="5400000" sy="-100000" algn="bl" rotWithShape="0"/>
                </a:effectLst>
                <a:latin typeface="NikoshBAN" pitchFamily="2" charset="0"/>
                <a:cs typeface="NikoshBAN" pitchFamily="2" charset="0"/>
              </a:rPr>
              <a:t>সমষ্টিকে </a:t>
            </a:r>
            <a:r>
              <a:rPr lang="bn-BD" sz="6600" dirty="0" smtClean="0">
                <a:solidFill>
                  <a:srgbClr val="9933FF"/>
                </a:solidFill>
                <a:effectLst>
                  <a:reflection blurRad="6350" stA="55000" endA="300" endPos="45500" dir="5400000" sy="-100000" algn="bl" rotWithShape="0"/>
                </a:effectLst>
                <a:latin typeface="NikoshBAN" pitchFamily="2" charset="0"/>
                <a:cs typeface="NikoshBAN" pitchFamily="2" charset="0"/>
              </a:rPr>
              <a:t>অবকাঠামো বলে </a:t>
            </a:r>
            <a:r>
              <a:rPr lang="bn-BD" sz="6600" dirty="0" smtClean="0">
                <a:latin typeface="NikoshBAN" pitchFamily="2" charset="0"/>
                <a:cs typeface="NikoshBAN" pitchFamily="2" charset="0"/>
              </a:rPr>
              <a:t>।</a:t>
            </a:r>
            <a:endParaRPr lang="en-US" sz="66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274638"/>
            <a:ext cx="4572000" cy="1143000"/>
          </a:xfr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/>
          <a:lstStyle/>
          <a:p>
            <a:r>
              <a:rPr lang="bn-BD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NikoshBAN" pitchFamily="2" charset="0"/>
                <a:cs typeface="NikoshBAN" pitchFamily="2" charset="0"/>
              </a:rPr>
              <a:t>প্রকারভেদ</a:t>
            </a:r>
            <a:endParaRPr lang="en-US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bn-BD" sz="5400" dirty="0" smtClean="0">
                <a:solidFill>
                  <a:srgbClr val="9933FF"/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  <a:latin typeface="NikoshBAN" pitchFamily="2" charset="0"/>
                <a:cs typeface="NikoshBAN" pitchFamily="2" charset="0"/>
              </a:rPr>
              <a:t>অবকাঠামো</a:t>
            </a:r>
            <a:endParaRPr lang="en-US" sz="5400" dirty="0">
              <a:solidFill>
                <a:srgbClr val="9933FF"/>
              </a:solidFill>
              <a:effectLst>
                <a:innerShdw blurRad="63500" dist="50800" dir="13500000">
                  <a:prstClr val="black">
                    <a:alpha val="50000"/>
                  </a:prstClr>
                </a:inn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1066800" y="3352800"/>
            <a:ext cx="3276600" cy="584775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অর্থনৈতিকত </a:t>
            </a:r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অবকাঠামো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6172200" y="3733800"/>
            <a:ext cx="76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50" name="TextBox 49"/>
          <p:cNvSpPr txBox="1"/>
          <p:nvPr/>
        </p:nvSpPr>
        <p:spPr>
          <a:xfrm>
            <a:off x="5867400" y="3505200"/>
            <a:ext cx="2895600" cy="584775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সামাজিক অবকাঠামো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181600" y="5257800"/>
            <a:ext cx="3200400" cy="64633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উদ্যমী,কর্মঠ,ও দহ্ম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457200" y="4572000"/>
            <a:ext cx="3581400" cy="138499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বাজাতকরণ,উপাদানের গতিশীলতা ও ব্যবসায়-বাণিজ্যে সম্প্রসারণ,কৃষি ওশিল্পোন্নয়ন</a:t>
            </a:r>
            <a:endParaRPr lang="en-US" sz="28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9" name="Left-Right Arrow 18"/>
          <p:cNvSpPr/>
          <p:nvPr/>
        </p:nvSpPr>
        <p:spPr>
          <a:xfrm>
            <a:off x="1905000" y="2362200"/>
            <a:ext cx="5181600" cy="381000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Down Arrow 19"/>
          <p:cNvSpPr/>
          <p:nvPr/>
        </p:nvSpPr>
        <p:spPr>
          <a:xfrm>
            <a:off x="6705600" y="2743200"/>
            <a:ext cx="381000" cy="3810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Down Arrow 20"/>
          <p:cNvSpPr/>
          <p:nvPr/>
        </p:nvSpPr>
        <p:spPr>
          <a:xfrm>
            <a:off x="1828800" y="2743200"/>
            <a:ext cx="381000" cy="3810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Down Arrow 21"/>
          <p:cNvSpPr/>
          <p:nvPr/>
        </p:nvSpPr>
        <p:spPr>
          <a:xfrm>
            <a:off x="1905000" y="3810000"/>
            <a:ext cx="381000" cy="3810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Down Arrow 22"/>
          <p:cNvSpPr/>
          <p:nvPr/>
        </p:nvSpPr>
        <p:spPr>
          <a:xfrm>
            <a:off x="6705600" y="4267200"/>
            <a:ext cx="381000" cy="3810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30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31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32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33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4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50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51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52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53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65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66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6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6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56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3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74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7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7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4.92372E-6 L -3.33333E-6 0.12206 " pathEditMode="relative" rAng="0" ptsTypes="AA">
                                      <p:cBhvr>
                                        <p:cTn id="85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6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3.57836E-6 L -3.33333E-6 0.11095 " pathEditMode="relative" rAng="0" ptsTypes="AA">
                                      <p:cBhvr>
                                        <p:cTn id="89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5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1.98336E-6 L -0.00416 0.20527 " pathEditMode="relative" rAng="0" ptsTypes="AA">
                                      <p:cBhvr>
                                        <p:cTn id="93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" y="10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556E-17 -2.31623E-6 L 0.00833 0.13315 " pathEditMode="relative" rAng="0" ptsTypes="AA">
                                      <p:cBhvr>
                                        <p:cTn id="97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" y="6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/>
      <p:bldP spid="48" grpId="0" animBg="1"/>
      <p:bldP spid="50" grpId="0" animBg="1"/>
      <p:bldP spid="11" grpId="0" animBg="1"/>
      <p:bldP spid="19" grpId="0" animBg="1"/>
      <p:bldP spid="20" grpId="0" animBg="1"/>
      <p:bldP spid="20" grpId="1" animBg="1"/>
      <p:bldP spid="21" grpId="0" animBg="1"/>
      <p:bldP spid="21" grpId="1" animBg="1"/>
      <p:bldP spid="22" grpId="0" animBg="1"/>
      <p:bldP spid="22" grpId="1" animBg="1"/>
      <p:bldP spid="23" grpId="0" animBg="1"/>
      <p:bldP spid="23" grpId="1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43200" y="304800"/>
            <a:ext cx="3810000" cy="1143000"/>
          </a:xfr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bn-BD" sz="7200" dirty="0" smtClean="0">
                <a:solidFill>
                  <a:schemeClr val="accent6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দলীয় কাজ</a:t>
            </a:r>
            <a:endParaRPr lang="en-US" sz="7200" dirty="0">
              <a:solidFill>
                <a:schemeClr val="accent6">
                  <a:lumMod val="50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19200" y="2514600"/>
            <a:ext cx="6324600" cy="3810000"/>
          </a:xfr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>
            <a:normAutofit lnSpcReduction="10000"/>
          </a:bodyPr>
          <a:lstStyle/>
          <a:p>
            <a:pPr>
              <a:buNone/>
            </a:pPr>
            <a:endParaRPr lang="bn-BD" sz="4800" dirty="0" smtClean="0">
              <a:latin typeface="NikoshBAN" pitchFamily="2" charset="0"/>
              <a:cs typeface="NikoshBAN" pitchFamily="2" charset="0"/>
            </a:endParaRPr>
          </a:p>
          <a:p>
            <a:pPr>
              <a:buNone/>
            </a:pPr>
            <a:r>
              <a:rPr lang="bn-BD" sz="4800" dirty="0" smtClean="0">
                <a:latin typeface="NikoshBAN" pitchFamily="2" charset="0"/>
                <a:cs typeface="NikoshBAN" pitchFamily="2" charset="0"/>
              </a:rPr>
              <a:t>   </a:t>
            </a:r>
            <a:r>
              <a:rPr lang="bn-BD" sz="4800" dirty="0" smtClean="0">
                <a:solidFill>
                  <a:srgbClr val="0070C0"/>
                </a:solidFill>
                <a:effectLst>
                  <a:outerShdw blurRad="50800" dist="38100" dir="10800000" algn="r" rotWithShape="0">
                    <a:prstClr val="black">
                      <a:alpha val="40000"/>
                    </a:prstClr>
                  </a:outerShdw>
                </a:effectLst>
                <a:latin typeface="NikoshBAN" pitchFamily="2" charset="0"/>
                <a:cs typeface="NikoshBAN" pitchFamily="2" charset="0"/>
              </a:rPr>
              <a:t>সামাজিক অবকাঠামো উন্নয়নে যুবসমাজ কি কি গুরুত্বপূর্ণ ভুমিকা রাখতে পারে তা উল্লেখ কর ।</a:t>
            </a:r>
          </a:p>
          <a:p>
            <a:pPr>
              <a:buNone/>
            </a:pPr>
            <a:endParaRPr lang="en-US" sz="28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441371" y="1951652"/>
            <a:ext cx="133311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bn-BD" sz="2800" dirty="0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2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8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9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71800" y="381000"/>
            <a:ext cx="3810000" cy="1143000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bn-BD" sz="72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মূল্যায়ন</a:t>
            </a:r>
            <a:endParaRPr lang="en-US" sz="7200" dirty="0">
              <a:solidFill>
                <a:srgbClr val="00B05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1981201"/>
            <a:ext cx="6781800" cy="3352799"/>
          </a:xfr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>
            <a:normAutofit fontScale="55000" lnSpcReduction="20000"/>
          </a:bodyPr>
          <a:lstStyle/>
          <a:p>
            <a:pPr>
              <a:buNone/>
            </a:pPr>
            <a:r>
              <a:rPr lang="bn-BD" dirty="0" smtClean="0"/>
              <a:t>	</a:t>
            </a:r>
          </a:p>
          <a:p>
            <a:pPr>
              <a:buFont typeface="Wingdings" pitchFamily="2" charset="2"/>
              <a:buChar char="v"/>
            </a:pPr>
            <a:r>
              <a:rPr lang="bn-BD" sz="7300" dirty="0" smtClean="0">
                <a:solidFill>
                  <a:srgbClr val="9933FF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7300" dirty="0" smtClean="0">
                <a:solidFill>
                  <a:srgbClr val="9933FF"/>
                </a:solidFill>
                <a:latin typeface="NikoshBAN" pitchFamily="2" charset="0"/>
                <a:cs typeface="NikoshBAN" pitchFamily="2" charset="0"/>
              </a:rPr>
              <a:t>অবকাঠামো কি</a:t>
            </a:r>
            <a:r>
              <a:rPr lang="bn-BD" sz="7300" dirty="0" smtClean="0">
                <a:solidFill>
                  <a:srgbClr val="9933FF"/>
                </a:solidFill>
                <a:latin typeface="NikoshBAN" pitchFamily="2" charset="0"/>
                <a:cs typeface="NikoshBAN" pitchFamily="2" charset="0"/>
              </a:rPr>
              <a:t>?</a:t>
            </a:r>
          </a:p>
          <a:p>
            <a:pPr>
              <a:buFont typeface="Wingdings" pitchFamily="2" charset="2"/>
              <a:buChar char="v"/>
            </a:pPr>
            <a:r>
              <a:rPr lang="bn-BD" sz="7300" dirty="0" smtClean="0">
                <a:solidFill>
                  <a:srgbClr val="9933FF"/>
                </a:solidFill>
                <a:latin typeface="NikoshBAN" pitchFamily="2" charset="0"/>
                <a:cs typeface="NikoshBAN" pitchFamily="2" charset="0"/>
              </a:rPr>
              <a:t>অবকাঠামো </a:t>
            </a:r>
            <a:r>
              <a:rPr lang="bn-BD" sz="7300" dirty="0" smtClean="0">
                <a:solidFill>
                  <a:srgbClr val="9933FF"/>
                </a:solidFill>
                <a:latin typeface="NikoshBAN" pitchFamily="2" charset="0"/>
                <a:cs typeface="NikoshBAN" pitchFamily="2" charset="0"/>
              </a:rPr>
              <a:t>কত প্রকার ও কি কি?</a:t>
            </a:r>
          </a:p>
          <a:p>
            <a:pPr>
              <a:buFont typeface="Wingdings" pitchFamily="2" charset="2"/>
              <a:buChar char="v"/>
            </a:pPr>
            <a:r>
              <a:rPr lang="bn-BD" sz="7300" dirty="0" smtClean="0">
                <a:solidFill>
                  <a:srgbClr val="9933FF"/>
                </a:solidFill>
                <a:latin typeface="NikoshBAN" pitchFamily="2" charset="0"/>
                <a:cs typeface="NikoshBAN" pitchFamily="2" charset="0"/>
              </a:rPr>
              <a:t>সামাজ়িক </a:t>
            </a:r>
            <a:r>
              <a:rPr lang="bn-BD" sz="7300" dirty="0" smtClean="0">
                <a:solidFill>
                  <a:srgbClr val="9933FF"/>
                </a:solidFill>
                <a:latin typeface="NikoshBAN" pitchFamily="2" charset="0"/>
                <a:cs typeface="NikoshBAN" pitchFamily="2" charset="0"/>
              </a:rPr>
              <a:t>অবকাঠামো কাকে বলে ?</a:t>
            </a:r>
          </a:p>
          <a:p>
            <a:pPr>
              <a:buFont typeface="Wingdings" pitchFamily="2" charset="2"/>
              <a:buChar char="v"/>
            </a:pPr>
            <a:r>
              <a:rPr lang="bn-BD" sz="7300" dirty="0" smtClean="0">
                <a:solidFill>
                  <a:srgbClr val="9933FF"/>
                </a:solidFill>
                <a:latin typeface="NikoshBAN" pitchFamily="2" charset="0"/>
                <a:cs typeface="NikoshBAN" pitchFamily="2" charset="0"/>
              </a:rPr>
              <a:t>অর্থনৈতিক </a:t>
            </a:r>
            <a:r>
              <a:rPr lang="bn-BD" sz="7300" dirty="0" smtClean="0">
                <a:solidFill>
                  <a:srgbClr val="9933FF"/>
                </a:solidFill>
                <a:latin typeface="NikoshBAN" pitchFamily="2" charset="0"/>
                <a:cs typeface="NikoshBAN" pitchFamily="2" charset="0"/>
              </a:rPr>
              <a:t>অবকাঠামো কাকে বলে?</a:t>
            </a:r>
            <a:endParaRPr lang="bn-BD" sz="5800" dirty="0" smtClean="0">
              <a:solidFill>
                <a:srgbClr val="9933FF"/>
              </a:solidFill>
              <a:latin typeface="NikoshBAN" pitchFamily="2" charset="0"/>
              <a:cs typeface="NikoshBAN" pitchFamily="2" charset="0"/>
            </a:endParaRPr>
          </a:p>
          <a:p>
            <a:pPr>
              <a:buNone/>
            </a:pPr>
            <a:r>
              <a:rPr lang="bn-BD" dirty="0" smtClean="0">
                <a:latin typeface="NikoshBAN" pitchFamily="2" charset="0"/>
                <a:cs typeface="NikoshBAN" pitchFamily="2" charset="0"/>
              </a:rPr>
              <a:t>			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03D4A8"/>
            </a:gs>
            <a:gs pos="25000">
              <a:srgbClr val="21D6E0"/>
            </a:gs>
            <a:gs pos="75000">
              <a:srgbClr val="0087E6"/>
            </a:gs>
            <a:gs pos="100000">
              <a:srgbClr val="005CBF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57400" y="381000"/>
            <a:ext cx="4800600" cy="1143000"/>
          </a:xfr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bn-BD" sz="6600" dirty="0" smtClean="0">
                <a:solidFill>
                  <a:srgbClr val="9933FF"/>
                </a:solidFill>
                <a:latin typeface="NikoshBAN" pitchFamily="2" charset="0"/>
                <a:cs typeface="NikoshBAN" pitchFamily="2" charset="0"/>
              </a:rPr>
              <a:t>বাড়ীর কাজ</a:t>
            </a:r>
            <a:endParaRPr lang="en-US" sz="6600" dirty="0">
              <a:solidFill>
                <a:srgbClr val="9933FF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362200"/>
            <a:ext cx="7162800" cy="2590799"/>
          </a:xfr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marL="914400" indent="-914400">
              <a:buFont typeface="Wingdings" pitchFamily="2" charset="2"/>
              <a:buChar char="q"/>
            </a:pPr>
            <a:r>
              <a:rPr lang="bn-BD" sz="5400" dirty="0" smtClean="0">
                <a:latin typeface="NikoshBAN" pitchFamily="2" charset="0"/>
                <a:cs typeface="NikoshBAN" pitchFamily="2" charset="0"/>
              </a:rPr>
              <a:t>বাংলাদেশের অর্থনীতিতে অবকাঠামোর গুরুত্ব ব্যাখ্যা কর।</a:t>
            </a:r>
          </a:p>
          <a:p>
            <a:pPr>
              <a:buNone/>
            </a:pP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CC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05000" y="0"/>
            <a:ext cx="5943600" cy="1371600"/>
          </a:xfr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bn-BD" sz="8800" b="1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ধন্যবাদ</a:t>
            </a:r>
            <a:endParaRPr lang="en-US" sz="8800" b="1" dirty="0">
              <a:solidFill>
                <a:srgbClr val="00B050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4" name="Content Placeholder 3" descr="momin5.jpe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600200" y="1600200"/>
            <a:ext cx="6308590" cy="4725353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4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solidFill>
            <a:srgbClr val="D07C7A"/>
          </a:solidFill>
        </p:spPr>
        <p:txBody>
          <a:bodyPr wrap="square" rtlCol="0">
            <a:spAutoFit/>
          </a:bodyPr>
          <a:lstStyle/>
          <a:p>
            <a:pPr algn="ctr"/>
            <a:r>
              <a:rPr lang="bn-BD" sz="6000" dirty="0" smtClean="0">
                <a:latin typeface="NikoshBAN" pitchFamily="2" charset="0"/>
                <a:cs typeface="NikoshBAN" pitchFamily="2" charset="0"/>
              </a:rPr>
              <a:t>শিক্ষক পরিচিতি</a:t>
            </a:r>
            <a:endParaRPr lang="en-US" sz="6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bn-BD" sz="6000" dirty="0" smtClean="0">
                <a:latin typeface="NikoshBAN" pitchFamily="2" charset="0"/>
                <a:cs typeface="NikoshBAN" pitchFamily="2" charset="0"/>
              </a:rPr>
              <a:t>তাহমিনা বেগম</a:t>
            </a:r>
          </a:p>
          <a:p>
            <a:pPr algn="ctr">
              <a:buNone/>
            </a:pPr>
            <a:r>
              <a:rPr lang="bn-BD" sz="5600" dirty="0" smtClean="0">
                <a:latin typeface="NikoshBAN" pitchFamily="2" charset="0"/>
                <a:cs typeface="NikoshBAN" pitchFamily="2" charset="0"/>
              </a:rPr>
              <a:t>সহযোগী অধ্যাপক (অর্থনীতি)</a:t>
            </a:r>
          </a:p>
          <a:p>
            <a:pPr algn="ctr">
              <a:buNone/>
            </a:pPr>
            <a:r>
              <a:rPr lang="bn-BD" sz="6000" dirty="0" smtClean="0">
                <a:latin typeface="NikoshBAN" pitchFamily="2" charset="0"/>
                <a:cs typeface="NikoshBAN" pitchFamily="2" charset="0"/>
              </a:rPr>
              <a:t>নোয়াখালি সরকারী মহিলা কলেজ, নোয়াখালি।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ntent Placeholder 11"/>
          <p:cNvSpPr>
            <a:spLocks noGrp="1"/>
          </p:cNvSpPr>
          <p:nvPr>
            <p:ph idx="4294967295"/>
          </p:nvPr>
        </p:nvSpPr>
        <p:spPr>
          <a:xfrm>
            <a:off x="0" y="1447800"/>
            <a:ext cx="7772400" cy="4602163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bn-BD" sz="60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শ্রেণি- একাদশ</a:t>
            </a:r>
          </a:p>
          <a:p>
            <a:pPr algn="ctr">
              <a:buNone/>
            </a:pPr>
            <a:r>
              <a:rPr lang="bn-BD" sz="60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বিষয়- অর্থনীতি</a:t>
            </a:r>
            <a:endParaRPr lang="en-US" sz="6000" dirty="0">
              <a:solidFill>
                <a:srgbClr val="C0000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bn-BD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bn-BD" dirty="0" smtClean="0">
                <a:latin typeface="NikoshBAN" pitchFamily="2" charset="0"/>
                <a:cs typeface="NikoshBAN" pitchFamily="2" charset="0"/>
              </a:rPr>
            </a:br>
            <a:r>
              <a:rPr lang="bn-BD" sz="7300" dirty="0" smtClean="0">
                <a:solidFill>
                  <a:schemeClr val="accent6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শিখনফল </a:t>
            </a:r>
            <a:br>
              <a:rPr lang="bn-BD" sz="7300" dirty="0" smtClean="0">
                <a:solidFill>
                  <a:schemeClr val="accent6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</a:br>
            <a:endParaRPr lang="en-US" dirty="0">
              <a:solidFill>
                <a:schemeClr val="accent6">
                  <a:lumMod val="50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524000"/>
            <a:ext cx="8229600" cy="4525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bn-BD" sz="4400" dirty="0" smtClean="0">
                <a:solidFill>
                  <a:srgbClr val="9933FF"/>
                </a:solidFill>
                <a:latin typeface="NikoshBAN" pitchFamily="2" charset="0"/>
                <a:cs typeface="NikoshBAN" pitchFamily="2" charset="0"/>
              </a:rPr>
              <a:t>১। অবকাঠামো কি তা বলতে পারবে।</a:t>
            </a:r>
          </a:p>
          <a:p>
            <a:pPr>
              <a:buNone/>
            </a:pPr>
            <a:r>
              <a:rPr lang="bn-BD" sz="4400" dirty="0" smtClean="0">
                <a:solidFill>
                  <a:srgbClr val="9933FF"/>
                </a:solidFill>
                <a:latin typeface="NikoshBAN" pitchFamily="2" charset="0"/>
                <a:cs typeface="NikoshBAN" pitchFamily="2" charset="0"/>
              </a:rPr>
              <a:t>২। অবকাঠামোর প্রকারভেদ লিখতে ও বলতে পারবে।</a:t>
            </a:r>
          </a:p>
          <a:p>
            <a:pPr>
              <a:buNone/>
            </a:pPr>
            <a:r>
              <a:rPr lang="bn-BD" sz="4400" dirty="0" smtClean="0">
                <a:solidFill>
                  <a:srgbClr val="9933FF"/>
                </a:solidFill>
                <a:latin typeface="NikoshBAN" pitchFamily="2" charset="0"/>
                <a:cs typeface="NikoshBAN" pitchFamily="2" charset="0"/>
              </a:rPr>
              <a:t>৩। সামাজিক ও অর্থনৈতিক অবকাঠামো ব্যাখ্যা করতে পরবে।	</a:t>
            </a:r>
            <a:r>
              <a:rPr lang="bn-BD" sz="4400" dirty="0" smtClean="0">
                <a:latin typeface="NikoshBAN" pitchFamily="2" charset="0"/>
                <a:cs typeface="NikoshBAN" pitchFamily="2" charset="0"/>
              </a:rPr>
              <a:t>	</a:t>
            </a:r>
          </a:p>
          <a:p>
            <a:pPr>
              <a:buNone/>
            </a:pPr>
            <a:r>
              <a:rPr lang="bn-BD" sz="4400" dirty="0" smtClean="0">
                <a:latin typeface="NikoshBAN" pitchFamily="2" charset="0"/>
                <a:cs typeface="NikoshBAN" pitchFamily="2" charset="0"/>
              </a:rPr>
              <a:t>			</a:t>
            </a:r>
            <a:endParaRPr lang="en-US" sz="44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n-BD" dirty="0" smtClean="0"/>
              <a:t>	</a:t>
            </a:r>
            <a:endParaRPr lang="en-US" dirty="0"/>
          </a:p>
        </p:txBody>
      </p:sp>
      <p:pic>
        <p:nvPicPr>
          <p:cNvPr id="4" name="Content Placeholder 3" descr="blog hostipal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066799" y="533400"/>
            <a:ext cx="7691411" cy="5257800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IMG_0002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457200" y="537369"/>
            <a:ext cx="8427508" cy="6320631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2514600"/>
          </a:xfrm>
        </p:spPr>
        <p:txBody>
          <a:bodyPr>
            <a:normAutofit/>
          </a:bodyPr>
          <a:lstStyle/>
          <a:p>
            <a:r>
              <a:rPr lang="bn-BD" sz="8000" dirty="0" smtClean="0">
                <a:solidFill>
                  <a:schemeClr val="accent6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পাঠ শিরোনাম</a:t>
            </a:r>
            <a:br>
              <a:rPr lang="bn-BD" sz="8000" dirty="0" smtClean="0">
                <a:solidFill>
                  <a:schemeClr val="accent6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</a:br>
            <a:endParaRPr lang="en-US" dirty="0">
              <a:solidFill>
                <a:schemeClr val="accent6">
                  <a:lumMod val="50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533400" y="2971800"/>
            <a:ext cx="8229600" cy="2590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bn-BD" sz="8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latin typeface="NikoshBAN" pitchFamily="2" charset="0"/>
                <a:ea typeface="+mj-ea"/>
                <a:cs typeface="NikoshBAN" pitchFamily="2" charset="0"/>
              </a:rPr>
              <a:t>অবকাঠামো</a:t>
            </a:r>
            <a:endParaRPr kumimoji="0" lang="en-US" sz="4400" b="0" i="0" u="none" strike="noStrike" kern="1200" cap="none" spc="0" normalizeH="0" baseline="0" noProof="0" dirty="0">
              <a:ln>
                <a:noFill/>
              </a:ln>
              <a:solidFill>
                <a:schemeClr val="accent6">
                  <a:lumMod val="50000"/>
                </a:schemeClr>
              </a:solidFill>
              <a:effectLst/>
              <a:uLnTx/>
              <a:uFillTx/>
              <a:latin typeface="NikoshBAN" pitchFamily="2" charset="0"/>
              <a:ea typeface="+mj-ea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828800"/>
            <a:ext cx="8229600" cy="1828800"/>
          </a:xfrm>
        </p:spPr>
        <p:txBody>
          <a:bodyPr/>
          <a:lstStyle/>
          <a:p>
            <a:r>
              <a:rPr lang="bn-BD" sz="8800" dirty="0" smtClean="0">
                <a:solidFill>
                  <a:schemeClr val="accent6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উপস্থাপন</a:t>
            </a:r>
            <a:endParaRPr lang="en-US" dirty="0">
              <a:solidFill>
                <a:schemeClr val="accent6">
                  <a:lumMod val="50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2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0363200" y="502920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pic>
        <p:nvPicPr>
          <p:cNvPr id="5" name="Picture 4" descr="Aeroplane.jpe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821</TotalTime>
  <Words>110</Words>
  <Application>Microsoft Office PowerPoint</Application>
  <PresentationFormat>On-screen Show (4:3)</PresentationFormat>
  <Paragraphs>38</Paragraphs>
  <Slides>18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Office Theme</vt:lpstr>
      <vt:lpstr>Slide 1</vt:lpstr>
      <vt:lpstr>শিক্ষক পরিচিতি</vt:lpstr>
      <vt:lpstr>Slide 3</vt:lpstr>
      <vt:lpstr> শিখনফল  </vt:lpstr>
      <vt:lpstr> </vt:lpstr>
      <vt:lpstr>Slide 6</vt:lpstr>
      <vt:lpstr>পাঠ শিরোনাম </vt:lpstr>
      <vt:lpstr>উপস্থাপন</vt:lpstr>
      <vt:lpstr>Slide 9</vt:lpstr>
      <vt:lpstr>Slide 10</vt:lpstr>
      <vt:lpstr>Slide 11</vt:lpstr>
      <vt:lpstr>Slide 12</vt:lpstr>
      <vt:lpstr>সংজ্ঞা</vt:lpstr>
      <vt:lpstr>প্রকারভেদ</vt:lpstr>
      <vt:lpstr>দলীয় কাজ</vt:lpstr>
      <vt:lpstr>মূল্যায়ন</vt:lpstr>
      <vt:lpstr>বাড়ীর কাজ</vt:lpstr>
      <vt:lpstr>ধন্যবাদ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/>
  <cp:lastModifiedBy>TTC LAB</cp:lastModifiedBy>
  <cp:revision>128</cp:revision>
  <dcterms:created xsi:type="dcterms:W3CDTF">2006-08-16T00:00:00Z</dcterms:created>
  <dcterms:modified xsi:type="dcterms:W3CDTF">2013-03-28T04:57:25Z</dcterms:modified>
</cp:coreProperties>
</file>